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handoutMasterIdLst>
    <p:handoutMasterId r:id="rId16"/>
  </p:handoutMasterIdLst>
  <p:sldIdLst>
    <p:sldId id="256" r:id="rId3"/>
    <p:sldId id="257" r:id="rId4"/>
    <p:sldId id="261" r:id="rId5"/>
    <p:sldId id="262" r:id="rId6"/>
    <p:sldId id="272" r:id="rId7"/>
    <p:sldId id="266" r:id="rId8"/>
    <p:sldId id="267" r:id="rId9"/>
    <p:sldId id="271" r:id="rId10"/>
    <p:sldId id="268" r:id="rId11"/>
    <p:sldId id="269" r:id="rId12"/>
    <p:sldId id="274" r:id="rId13"/>
    <p:sldId id="270" r:id="rId14"/>
    <p:sldId id="273" r:id="rId15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62A05-6CAD-4943-B576-84763C14FCED}" type="datetimeFigureOut">
              <a:rPr lang="zh-TW" altLang="en-US" smtClean="0"/>
              <a:t>2017/3/24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34C42-420B-42F9-A1F9-BABA07451C9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595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016" y="16778"/>
            <a:ext cx="9015984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46304" cy="10972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03920" y="980728"/>
            <a:ext cx="4888160" cy="4888160"/>
            <a:chOff x="543744" y="1200944"/>
            <a:chExt cx="4888160" cy="4888160"/>
          </a:xfrm>
        </p:grpSpPr>
        <p:sp>
          <p:nvSpPr>
            <p:cNvPr id="2" name="Oval 1"/>
            <p:cNvSpPr/>
            <p:nvPr/>
          </p:nvSpPr>
          <p:spPr>
            <a:xfrm>
              <a:off x="683568" y="1340768"/>
              <a:ext cx="4608512" cy="4608512"/>
            </a:xfrm>
            <a:prstGeom prst="ellipse">
              <a:avLst/>
            </a:prstGeom>
            <a:solidFill>
              <a:srgbClr val="FFC000">
                <a:alpha val="7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jf金萱鮮摘2.1" panose="020B0600000000000000" pitchFamily="34" charset="-12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43744" y="1200944"/>
              <a:ext cx="4888160" cy="4888160"/>
            </a:xfrm>
            <a:prstGeom prst="ellipse">
              <a:avLst/>
            </a:prstGeom>
            <a:noFill/>
            <a:ln>
              <a:solidFill>
                <a:srgbClr val="FFC000">
                  <a:alpha val="77000"/>
                </a:srgb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jf金萱鮮摘2.1" panose="020B0600000000000000" pitchFamily="34" charset="-120"/>
              </a:endParaRPr>
            </a:p>
          </p:txBody>
        </p:sp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43744" y="2492896"/>
            <a:ext cx="446449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zh-TW" sz="5000" dirty="0" smtClean="0">
                <a:solidFill>
                  <a:schemeClr val="bg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優</a:t>
            </a:r>
            <a:r>
              <a:rPr lang="zh-TW" altLang="en-US" sz="5000" dirty="0" smtClean="0">
                <a:solidFill>
                  <a:schemeClr val="bg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九</a:t>
            </a:r>
            <a:r>
              <a:rPr lang="zh-TW" altLang="zh-TW" sz="5000" dirty="0" smtClean="0">
                <a:solidFill>
                  <a:schemeClr val="bg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聯盟</a:t>
            </a:r>
            <a:endParaRPr lang="en-US" altLang="zh-TW" sz="5000" dirty="0" smtClean="0">
              <a:solidFill>
                <a:schemeClr val="bg1"/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algn="ctr"/>
            <a:endParaRPr lang="en-US" altLang="zh-TW" sz="24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algn="ctr"/>
            <a:r>
              <a:rPr lang="zh-TW" altLang="zh-TW" sz="2400" dirty="0" smtClean="0">
                <a:solidFill>
                  <a:schemeClr val="bg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網站</a:t>
            </a:r>
            <a:r>
              <a:rPr lang="zh-TW" altLang="zh-TW" sz="2400" dirty="0">
                <a:solidFill>
                  <a:schemeClr val="bg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後台</a:t>
            </a:r>
            <a:r>
              <a:rPr lang="zh-TW" altLang="zh-TW" sz="2400" dirty="0" smtClean="0">
                <a:solidFill>
                  <a:schemeClr val="bg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管理</a:t>
            </a:r>
            <a:r>
              <a:rPr lang="en-US" altLang="zh-TW" sz="2400" dirty="0" smtClean="0">
                <a:solidFill>
                  <a:schemeClr val="bg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zh-TW" altLang="en-US" sz="2400" dirty="0" smtClean="0">
                <a:solidFill>
                  <a:schemeClr val="bg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說明會</a:t>
            </a:r>
            <a:endParaRPr lang="en-US" altLang="ko-KR" sz="2400" b="1" dirty="0" smtClean="0">
              <a:solidFill>
                <a:schemeClr val="bg1"/>
              </a:solidFill>
              <a:latin typeface="jf金萱鮮摘2.1" panose="020B0600000000000000" pitchFamily="34" charset="-120"/>
              <a:ea typeface="jf金萱鮮摘2.1" panose="020B0600000000000000" pitchFamily="34" charset="-120"/>
              <a:cs typeface="Arial" pitchFamily="34" charset="0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1475656" y="4566019"/>
            <a:ext cx="27363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  <a:cs typeface="Arial" pitchFamily="34" charset="0"/>
              </a:rPr>
              <a:t>淡江大學 許庭魁</a:t>
            </a:r>
            <a:endParaRPr kumimoji="0" lang="en-US" altLang="zh-TW" sz="1600" dirty="0" smtClean="0">
              <a:solidFill>
                <a:schemeClr val="accent6">
                  <a:lumMod val="50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i="1" dirty="0" smtClean="0">
                <a:solidFill>
                  <a:schemeClr val="accent6">
                    <a:lumMod val="50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  <a:cs typeface="Arial" pitchFamily="34" charset="0"/>
              </a:rPr>
              <a:t>jerryhsu@mail.tku.edu.tw</a:t>
            </a:r>
            <a:endParaRPr kumimoji="0" lang="en-US" altLang="ko-KR" sz="1600" i="1" dirty="0">
              <a:solidFill>
                <a:schemeClr val="accent6">
                  <a:lumMod val="50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92971" y="159861"/>
            <a:ext cx="7200800" cy="964883"/>
          </a:xfrm>
        </p:spPr>
        <p:txBody>
          <a:bodyPr/>
          <a:lstStyle/>
          <a:p>
            <a:r>
              <a:rPr lang="zh-TW" altLang="en-US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上機實作</a:t>
            </a:r>
            <a:r>
              <a:rPr lang="en-US" altLang="zh-TW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檔案上傳</a:t>
            </a:r>
            <a:endParaRPr lang="en-US" altLang="zh-TW" sz="36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  <p:sp>
        <p:nvSpPr>
          <p:cNvPr id="8" name="Content Placeholder 6"/>
          <p:cNvSpPr>
            <a:spLocks noGrp="1"/>
          </p:cNvSpPr>
          <p:nvPr>
            <p:ph idx="10"/>
          </p:nvPr>
        </p:nvSpPr>
        <p:spPr>
          <a:xfrm>
            <a:off x="1702024" y="1196752"/>
            <a:ext cx="7200800" cy="5472608"/>
          </a:xfrm>
        </p:spPr>
        <p:txBody>
          <a:bodyPr/>
          <a:lstStyle/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挑選該校消息，上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傳檔案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修改檔案標</a:t>
            </a:r>
            <a:r>
              <a:rPr lang="zh-TW" altLang="en-US" sz="18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題</a:t>
            </a:r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刪除檔案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預覽該則消息</a:t>
            </a:r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933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92971" y="159861"/>
            <a:ext cx="7200800" cy="964883"/>
          </a:xfrm>
        </p:spPr>
        <p:txBody>
          <a:bodyPr/>
          <a:lstStyle/>
          <a:p>
            <a:r>
              <a:rPr lang="zh-TW" altLang="en-US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上機實作</a:t>
            </a:r>
            <a:r>
              <a:rPr lang="en-US" altLang="zh-TW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36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招生海報上傳</a:t>
            </a:r>
            <a:endParaRPr lang="en-US" altLang="zh-TW" sz="36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  <p:sp>
        <p:nvSpPr>
          <p:cNvPr id="8" name="Content Placeholder 6"/>
          <p:cNvSpPr>
            <a:spLocks noGrp="1"/>
          </p:cNvSpPr>
          <p:nvPr>
            <p:ph idx="10"/>
          </p:nvPr>
        </p:nvSpPr>
        <p:spPr>
          <a:xfrm>
            <a:off x="1702024" y="1196752"/>
            <a:ext cx="7200800" cy="5472608"/>
          </a:xfrm>
        </p:spPr>
        <p:txBody>
          <a:bodyPr/>
          <a:lstStyle/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點選招生海報，右上方圖片按鈕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上傳海報圖片 </a:t>
            </a:r>
            <a:r>
              <a:rPr lang="en-US" altLang="zh-TW" sz="18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sz="18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將自動縮為符合尺寸 </a:t>
            </a:r>
            <a:r>
              <a:rPr lang="en-US" altLang="zh-TW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700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寬</a:t>
            </a:r>
            <a:r>
              <a:rPr lang="en-US" altLang="zh-TW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提醒</a:t>
            </a:r>
            <a:r>
              <a:rPr lang="en-US" altLang="zh-TW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最佳尺寸為 </a:t>
            </a:r>
            <a:r>
              <a:rPr lang="en-US" altLang="zh-TW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700px</a:t>
            </a:r>
            <a:r>
              <a:rPr lang="zh-TW" altLang="en-US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* </a:t>
            </a:r>
            <a:r>
              <a:rPr lang="en-US" altLang="zh-TW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990px </a:t>
            </a:r>
            <a:r>
              <a:rPr lang="en-US" altLang="zh-TW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(72dpi)</a:t>
            </a: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修改連結網址</a:t>
            </a:r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刪除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海</a:t>
            </a:r>
            <a:r>
              <a:rPr lang="zh-TW" altLang="en-US" sz="18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報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731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92971" y="159861"/>
            <a:ext cx="7200800" cy="964883"/>
          </a:xfrm>
        </p:spPr>
        <p:txBody>
          <a:bodyPr/>
          <a:lstStyle/>
          <a:p>
            <a:r>
              <a:rPr lang="zh-TW" altLang="en-US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上機實作</a:t>
            </a:r>
            <a:r>
              <a:rPr lang="en-US" altLang="zh-TW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盟校資訊更新</a:t>
            </a:r>
            <a:endParaRPr lang="en-US" altLang="zh-TW" sz="36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  <p:sp>
        <p:nvSpPr>
          <p:cNvPr id="8" name="Content Placeholder 6"/>
          <p:cNvSpPr>
            <a:spLocks noGrp="1"/>
          </p:cNvSpPr>
          <p:nvPr>
            <p:ph idx="10"/>
          </p:nvPr>
        </p:nvSpPr>
        <p:spPr>
          <a:xfrm>
            <a:off x="1702024" y="1196752"/>
            <a:ext cx="7200800" cy="5472608"/>
          </a:xfrm>
        </p:spPr>
        <p:txBody>
          <a:bodyPr/>
          <a:lstStyle/>
          <a:p>
            <a:endParaRPr lang="en-US" altLang="zh-TW" sz="1800" dirty="0" smtClean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r>
              <a:rPr lang="zh-TW" altLang="en-US" sz="1800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瀏覽他校資訊</a:t>
            </a:r>
            <a:endParaRPr lang="en-US" altLang="zh-TW" sz="1800" dirty="0" smtClean="0">
              <a:solidFill>
                <a:schemeClr val="tx1"/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endParaRPr lang="en-US" altLang="zh-TW" sz="1800" dirty="0">
              <a:solidFill>
                <a:schemeClr val="tx1"/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r>
              <a:rPr lang="zh-TW" altLang="en-US" sz="1800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修改本校資訊</a:t>
            </a:r>
            <a:endParaRPr lang="en-US" altLang="zh-TW" sz="1800" dirty="0" smtClean="0">
              <a:solidFill>
                <a:schemeClr val="tx1"/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endParaRPr lang="en-US" altLang="zh-TW" sz="1800" dirty="0">
              <a:solidFill>
                <a:schemeClr val="tx1"/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r>
              <a:rPr lang="zh-TW" altLang="en-US" sz="1800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更換校徽、校長、刊頭</a:t>
            </a:r>
            <a:r>
              <a:rPr lang="en-US" altLang="zh-TW" sz="1800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… </a:t>
            </a:r>
            <a:r>
              <a:rPr lang="zh-TW" altLang="en-US" sz="1800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等照片</a:t>
            </a:r>
            <a:endParaRPr lang="en-US" altLang="zh-TW" sz="1800" dirty="0" smtClean="0">
              <a:solidFill>
                <a:schemeClr val="tx1"/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endParaRPr lang="en-US" altLang="zh-TW" sz="1800" dirty="0" smtClean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r>
              <a:rPr lang="zh-TW" altLang="en-US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提醒</a:t>
            </a:r>
            <a:r>
              <a:rPr lang="en-US" altLang="zh-TW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endParaRPr lang="en-US" altLang="zh-TW" sz="1800" dirty="0" smtClean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r>
              <a:rPr lang="zh-TW" altLang="en-US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校徽最佳</a:t>
            </a:r>
            <a:r>
              <a:rPr lang="zh-TW" altLang="en-US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尺寸為 </a:t>
            </a:r>
            <a:r>
              <a:rPr lang="en-US" altLang="zh-TW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226px</a:t>
            </a:r>
            <a:r>
              <a:rPr lang="zh-TW" altLang="en-US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* </a:t>
            </a:r>
            <a:r>
              <a:rPr lang="en-US" altLang="zh-TW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226px </a:t>
            </a:r>
            <a:r>
              <a:rPr lang="en-US" altLang="zh-TW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(72dpi</a:t>
            </a:r>
            <a:r>
              <a:rPr lang="en-US" altLang="zh-TW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</a:p>
          <a:p>
            <a:r>
              <a:rPr lang="zh-TW" altLang="en-US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校長照片最佳</a:t>
            </a:r>
            <a:r>
              <a:rPr lang="zh-TW" altLang="en-US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尺寸為 </a:t>
            </a:r>
            <a:r>
              <a:rPr lang="en-US" altLang="zh-TW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800px</a:t>
            </a:r>
            <a:r>
              <a:rPr lang="zh-TW" altLang="en-US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* </a:t>
            </a:r>
            <a:r>
              <a:rPr lang="en-US" altLang="zh-TW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800px </a:t>
            </a:r>
            <a:r>
              <a:rPr lang="en-US" altLang="zh-TW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(72dpi</a:t>
            </a:r>
            <a:r>
              <a:rPr lang="en-US" altLang="zh-TW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</a:p>
          <a:p>
            <a:r>
              <a:rPr lang="zh-TW" altLang="en-US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刊頭最佳</a:t>
            </a:r>
            <a:r>
              <a:rPr lang="zh-TW" altLang="en-US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尺寸為 </a:t>
            </a:r>
            <a:r>
              <a:rPr lang="en-US" altLang="zh-TW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1600px</a:t>
            </a:r>
            <a:r>
              <a:rPr lang="zh-TW" altLang="en-US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* </a:t>
            </a:r>
            <a:r>
              <a:rPr lang="en-US" altLang="zh-TW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690px </a:t>
            </a:r>
            <a:r>
              <a:rPr lang="en-US" altLang="zh-TW" sz="18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(72dpi)</a:t>
            </a:r>
          </a:p>
          <a:p>
            <a:endParaRPr lang="en-US" altLang="zh-TW" sz="1800" dirty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endParaRPr lang="en-US" altLang="zh-TW" sz="1800" dirty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endParaRPr lang="en-US" altLang="zh-TW" sz="1800" dirty="0" smtClean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72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15816" y="620688"/>
            <a:ext cx="5761931" cy="5616624"/>
          </a:xfrm>
        </p:spPr>
        <p:txBody>
          <a:bodyPr/>
          <a:lstStyle/>
          <a:p>
            <a:r>
              <a:rPr lang="zh-TW" altLang="en-US" sz="36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問與答</a:t>
            </a:r>
            <a:endParaRPr lang="en-US" altLang="zh-TW" sz="3600" dirty="0" smtClean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endParaRPr lang="en-US" altLang="zh-TW" sz="3600" dirty="0" smtClean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r>
              <a:rPr lang="zh-TW" altLang="en-US" sz="36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系統切換時程</a:t>
            </a:r>
            <a:endParaRPr lang="en-US" altLang="zh-TW" sz="3600" dirty="0" smtClean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r>
              <a:rPr lang="en-US" altLang="zh-TW" sz="2400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3/27</a:t>
            </a:r>
            <a:r>
              <a:rPr lang="zh-TW" altLang="en-US" sz="2400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聯盟成員測試</a:t>
            </a:r>
            <a:endParaRPr lang="en-US" altLang="zh-TW" sz="2400" dirty="0" smtClean="0">
              <a:solidFill>
                <a:schemeClr val="tx1"/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r>
              <a:rPr lang="en-US" altLang="zh-TW" sz="2400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3/28</a:t>
            </a:r>
            <a:r>
              <a:rPr lang="zh-TW" altLang="en-US" sz="2400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淡江安排補齊資料 </a:t>
            </a:r>
            <a:r>
              <a:rPr lang="en-US" altLang="zh-TW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舊網站 </a:t>
            </a:r>
            <a:r>
              <a:rPr lang="en-US" altLang="zh-TW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&gt;</a:t>
            </a:r>
            <a:r>
              <a:rPr lang="zh-TW" altLang="en-US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新系統</a:t>
            </a:r>
            <a:r>
              <a:rPr lang="en-US" altLang="zh-TW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</a:p>
          <a:p>
            <a:r>
              <a:rPr lang="en-US" altLang="zh-TW" sz="2400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3/30</a:t>
            </a:r>
            <a:r>
              <a:rPr lang="zh-TW" altLang="en-US" sz="2400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下午</a:t>
            </a:r>
            <a:r>
              <a:rPr lang="en-US" altLang="zh-TW" sz="2400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5:00</a:t>
            </a:r>
            <a:r>
              <a:rPr lang="zh-TW" altLang="en-US" sz="2400" dirty="0" smtClean="0">
                <a:solidFill>
                  <a:schemeClr val="tx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新系統轉移</a:t>
            </a:r>
            <a:endParaRPr lang="en-US" altLang="zh-TW" sz="2400" dirty="0">
              <a:solidFill>
                <a:schemeClr val="tx1"/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endParaRPr lang="en-US" altLang="zh-TW" sz="3600" dirty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r>
              <a:rPr lang="zh-TW" altLang="en-US" sz="36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謝謝您的參與</a:t>
            </a:r>
            <a:endParaRPr lang="en-US" altLang="zh-TW" sz="3600" dirty="0" smtClean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71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400" b="0" i="1" dirty="0" smtClean="0">
                <a:solidFill>
                  <a:schemeClr val="bg1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u9 website administration</a:t>
            </a:r>
            <a:endParaRPr lang="en-US" altLang="ko-KR" sz="2400" b="0" i="1" dirty="0">
              <a:solidFill>
                <a:schemeClr val="bg1"/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676671"/>
          </a:xfrm>
        </p:spPr>
        <p:txBody>
          <a:bodyPr/>
          <a:lstStyle/>
          <a:p>
            <a:r>
              <a:rPr lang="zh-TW" altLang="en-US" sz="36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議程</a:t>
            </a:r>
            <a:endParaRPr lang="en-US" altLang="ko-KR" b="1" i="1" dirty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1475656" y="2111370"/>
            <a:ext cx="7056784" cy="4464496"/>
          </a:xfrm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</a:pPr>
            <a:r>
              <a:rPr lang="en-US" altLang="zh-TW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u9 </a:t>
            </a:r>
            <a:r>
              <a:rPr lang="zh-TW" altLang="en-US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網站簡介</a:t>
            </a:r>
            <a:endParaRPr lang="en-US" altLang="zh-TW" sz="20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後台系統簡介</a:t>
            </a:r>
            <a:endParaRPr lang="en-US" altLang="zh-TW" sz="20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前後台串接說明與權限管理說明</a:t>
            </a:r>
            <a:endParaRPr lang="en-US" altLang="zh-TW" sz="20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帳號建立</a:t>
            </a:r>
            <a:endParaRPr lang="en-US" altLang="zh-TW" sz="20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上機實作</a:t>
            </a:r>
            <a:r>
              <a:rPr lang="en-US" altLang="zh-TW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消息上稿與維護</a:t>
            </a:r>
            <a:endParaRPr lang="en-US" altLang="zh-TW" sz="20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茶敘與討論時間 </a:t>
            </a:r>
            <a:r>
              <a:rPr lang="en-US" altLang="zh-TW" sz="20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(10 min)</a:t>
            </a:r>
          </a:p>
          <a:p>
            <a:endParaRPr lang="en-US" altLang="zh-TW" sz="2000" dirty="0" smtClean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上機實作</a:t>
            </a:r>
            <a:r>
              <a:rPr lang="en-US" altLang="zh-TW" sz="20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花絮上傳</a:t>
            </a:r>
            <a:endParaRPr lang="en-US" altLang="zh-TW" sz="20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上機實作</a:t>
            </a:r>
            <a:r>
              <a:rPr lang="en-US" altLang="zh-TW" sz="20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檔案上</a:t>
            </a:r>
            <a:r>
              <a:rPr lang="zh-TW" altLang="en-US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傳</a:t>
            </a:r>
            <a:endParaRPr lang="en-US" altLang="zh-TW" sz="20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上機實作</a:t>
            </a:r>
            <a:r>
              <a:rPr lang="en-US" altLang="zh-TW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招生海報上傳</a:t>
            </a:r>
            <a:endParaRPr lang="en-US" altLang="zh-TW" sz="20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上機實作</a:t>
            </a:r>
            <a:r>
              <a:rPr lang="en-US" altLang="zh-TW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盟校資訊</a:t>
            </a:r>
            <a:r>
              <a:rPr lang="zh-TW" altLang="en-US" sz="20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更新、刊頭上傳</a:t>
            </a:r>
            <a:endParaRPr lang="en-US" altLang="zh-TW" sz="20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r>
              <a:rPr lang="zh-TW" altLang="en-US" sz="20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問與答</a:t>
            </a:r>
            <a:endParaRPr lang="en-US" altLang="zh-TW" sz="2000" dirty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75656" y="1772816"/>
            <a:ext cx="22733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section A 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sz="1600" i="1" dirty="0" smtClean="0">
                <a:solidFill>
                  <a:schemeClr val="accent6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2:10~3:00</a:t>
            </a:r>
            <a:r>
              <a:rPr lang="zh-TW" altLang="en-US" sz="1600" dirty="0" smtClean="0">
                <a:solidFill>
                  <a:schemeClr val="accent6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  </a:t>
            </a:r>
            <a:endParaRPr lang="en-US" altLang="zh-TW" sz="1600" dirty="0" smtClean="0">
              <a:solidFill>
                <a:schemeClr val="accent6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465312" y="4343618"/>
            <a:ext cx="21098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section </a:t>
            </a:r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B </a:t>
            </a: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sz="1600" i="1" dirty="0" smtClean="0">
                <a:solidFill>
                  <a:schemeClr val="accent6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3:10~4:00</a:t>
            </a:r>
            <a:endParaRPr lang="zh-TW" alt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92971" y="159861"/>
            <a:ext cx="7200800" cy="964883"/>
          </a:xfrm>
        </p:spPr>
        <p:txBody>
          <a:bodyPr/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  <a:cs typeface="Arial" pitchFamily="34" charset="0"/>
              </a:rPr>
              <a:t>u9 </a:t>
            </a:r>
            <a:r>
              <a:rPr lang="zh-TW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  <a:cs typeface="Arial" pitchFamily="34" charset="0"/>
              </a:rPr>
              <a:t>網站簡介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  <a:cs typeface="Arial" pitchFamily="34" charset="0"/>
            </a:endParaRPr>
          </a:p>
        </p:txBody>
      </p:sp>
      <p:sp>
        <p:nvSpPr>
          <p:cNvPr id="8" name="Content Placeholder 6"/>
          <p:cNvSpPr>
            <a:spLocks noGrp="1"/>
          </p:cNvSpPr>
          <p:nvPr>
            <p:ph idx="10"/>
          </p:nvPr>
        </p:nvSpPr>
        <p:spPr>
          <a:xfrm>
            <a:off x="1702024" y="1196752"/>
            <a:ext cx="7200800" cy="5472608"/>
          </a:xfrm>
        </p:spPr>
        <p:txBody>
          <a:bodyPr/>
          <a:lstStyle/>
          <a:p>
            <a:pPr indent="-285750"/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http://u9.tku.edu.tw/</a:t>
            </a:r>
          </a:p>
          <a:p>
            <a:pPr indent="-285750"/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RWD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設計，適合各式裝置，如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桌上型電腦、平板、手機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放置於微軟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Azure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雲端伺服器 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香港資料中心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</a:p>
          <a:p>
            <a:pPr indent="-285750"/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v1: 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靜態網頁，由專人負責上稿 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活動消息、照片修圖、刊頭設計、盟</a:t>
            </a:r>
            <a:r>
              <a:rPr lang="zh-TW" altLang="en-US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校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簡介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…)</a:t>
            </a:r>
          </a:p>
          <a:p>
            <a:pPr indent="-285750"/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dirty="0" smtClean="0">
                <a:solidFill>
                  <a:srgbClr val="00B050"/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*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v2: 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後台管理機制，由統籌中心管理、盟校人員可自由修改相關資料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網站結構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首頁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 </a:t>
            </a:r>
            <a:r>
              <a:rPr lang="zh-TW" altLang="en-US" u="sng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各校刊頭輪播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、聯盟簡介、</a:t>
            </a:r>
            <a:r>
              <a:rPr lang="zh-TW" altLang="en-US" u="sng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熱門消息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、</a:t>
            </a:r>
            <a:r>
              <a:rPr lang="zh-TW" altLang="en-US" u="sng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熱門招生海報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、</a:t>
            </a:r>
            <a:r>
              <a:rPr lang="zh-TW" altLang="en-US" u="sng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盟校官網連結</a:t>
            </a:r>
            <a:endParaRPr lang="en-US" altLang="zh-TW" u="sng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聯盟簡介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優九聯盟詳細介紹、</a:t>
            </a:r>
            <a:r>
              <a:rPr lang="zh-TW" altLang="en-US" u="sng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盟校資訊 </a:t>
            </a:r>
            <a:r>
              <a:rPr lang="en-US" altLang="zh-TW" u="sng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u="sng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校長、校徽、窗口、電話、地址</a:t>
            </a:r>
            <a:r>
              <a:rPr lang="en-US" altLang="zh-TW" u="sng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活動訊息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zh-TW" altLang="en-US" u="sng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優九聯盟活動消息列表</a:t>
            </a:r>
            <a:endParaRPr lang="en-US" altLang="zh-TW" u="sng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活動花絮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zh-TW" altLang="en-US" u="sng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各活動花絮照片列表</a:t>
            </a:r>
            <a:endParaRPr lang="en-US" altLang="zh-TW" u="sng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影音專區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優九聯盟相關影片、盟校相關影片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招生海報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zh-TW" altLang="en-US" u="sng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盟校招生海報</a:t>
            </a:r>
            <a:endParaRPr lang="en-US" altLang="zh-TW" u="sng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相關網站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zh-TW" altLang="en-US" u="sng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盟校官網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、其他聯盟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31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92971" y="159861"/>
            <a:ext cx="7200800" cy="964883"/>
          </a:xfrm>
        </p:spPr>
        <p:txBody>
          <a:bodyPr/>
          <a:lstStyle/>
          <a:p>
            <a:r>
              <a:rPr lang="zh-TW" altLang="en-US" sz="3600" b="1" dirty="0" smtClean="0">
                <a:latin typeface="jf金萱鮮摘2.1" panose="020B0600000000000000" pitchFamily="34" charset="-120"/>
                <a:ea typeface="jf金萱鮮摘2.1" panose="020B0600000000000000" pitchFamily="34" charset="-120"/>
                <a:cs typeface="Arial" pitchFamily="34" charset="0"/>
              </a:rPr>
              <a:t>後台系</a:t>
            </a:r>
            <a:r>
              <a:rPr lang="zh-TW" altLang="en-US" sz="3600" b="1" dirty="0">
                <a:latin typeface="jf金萱鮮摘2.1" panose="020B0600000000000000" pitchFamily="34" charset="-120"/>
                <a:ea typeface="jf金萱鮮摘2.1" panose="020B0600000000000000" pitchFamily="34" charset="-120"/>
                <a:cs typeface="Arial" pitchFamily="34" charset="0"/>
              </a:rPr>
              <a:t>統</a:t>
            </a:r>
            <a:r>
              <a:rPr lang="zh-TW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  <a:cs typeface="Arial" pitchFamily="34" charset="0"/>
              </a:rPr>
              <a:t>簡介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  <a:cs typeface="Arial" pitchFamily="34" charset="0"/>
            </a:endParaRPr>
          </a:p>
        </p:txBody>
      </p:sp>
      <p:sp>
        <p:nvSpPr>
          <p:cNvPr id="8" name="Content Placeholder 6"/>
          <p:cNvSpPr>
            <a:spLocks noGrp="1"/>
          </p:cNvSpPr>
          <p:nvPr>
            <p:ph idx="10"/>
          </p:nvPr>
        </p:nvSpPr>
        <p:spPr>
          <a:xfrm>
            <a:off x="1702024" y="1196752"/>
            <a:ext cx="7200800" cy="5472608"/>
          </a:xfrm>
        </p:spPr>
        <p:txBody>
          <a:bodyPr/>
          <a:lstStyle/>
          <a:p>
            <a:pPr indent="-285750"/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https://u9adm.tku.edu.tw</a:t>
            </a:r>
            <a:r>
              <a:rPr lang="en-US" altLang="zh-TW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/</a:t>
            </a:r>
          </a:p>
          <a:p>
            <a:pPr indent="-285750"/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SSL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、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RWD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後台設計；放置於淡江大學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IDC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機房；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IIS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10</a:t>
            </a:r>
            <a:r>
              <a:rPr lang="zh-TW" altLang="en-US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+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SQL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2008R2</a:t>
            </a:r>
          </a:p>
          <a:p>
            <a:pPr indent="-285750"/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登入機制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email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識別、密碼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6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碼 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資料庫憑證加密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；連線逾時控制 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20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分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【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後台總覽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】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快捷區、最近更新資料區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【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活動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】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消息、行事曆、花絮、檔案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【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網站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】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zh-TW" altLang="en-US" strike="sngStrike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影音專區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、招生海報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【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統籌中心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】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zh-TW" altLang="en-US" strike="sngStrike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聯盟簡介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、</a:t>
            </a:r>
            <a:r>
              <a:rPr lang="zh-TW" altLang="en-US" strike="sngStrike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聯盟廣告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、</a:t>
            </a:r>
            <a:r>
              <a:rPr lang="zh-TW" altLang="en-US" strike="sngStrike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會議記錄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、各校權限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【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簡介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】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聯盟成員盟校資訊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【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流量管理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】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Google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圖表、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Google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分析</a:t>
            </a:r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644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92971" y="159861"/>
            <a:ext cx="7200800" cy="964883"/>
          </a:xfrm>
        </p:spPr>
        <p:txBody>
          <a:bodyPr/>
          <a:lstStyle/>
          <a:p>
            <a:r>
              <a:rPr lang="zh-TW" altLang="en-US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前後台串接說明與權限管理說明</a:t>
            </a:r>
            <a:endParaRPr lang="en-US" altLang="zh-TW" sz="36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  <p:sp>
        <p:nvSpPr>
          <p:cNvPr id="8" name="Content Placeholder 6"/>
          <p:cNvSpPr>
            <a:spLocks noGrp="1"/>
          </p:cNvSpPr>
          <p:nvPr>
            <p:ph idx="10"/>
          </p:nvPr>
        </p:nvSpPr>
        <p:spPr>
          <a:xfrm>
            <a:off x="1702024" y="1196752"/>
            <a:ext cx="7200800" cy="5472608"/>
          </a:xfrm>
        </p:spPr>
        <p:txBody>
          <a:bodyPr/>
          <a:lstStyle/>
          <a:p>
            <a:pPr indent="-285750"/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資料庫連動區塊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首頁各校輪播刊頭，採隨機排序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首頁熱門消息，取活動消息中，被管理員設為熱門消息，依活動結束時間倒排，至多取五則；若無熱門消息，則取最新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後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一則消息顯示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首頁招生海報，取各盟校最新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後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一張海報，採隨機排序前六張呈現；若無符合條件，則取最新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20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張海報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不分校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，採隨機排序前六張呈現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聯盟簡介盟校資訊，包含 學校中英文名稱、校長照片、校徽、聯絡窗口、電話、地址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活動訊息，各校於後台建立之訊息有勾選「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發布」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功能者，依活動結束時間、活東開始時間倒排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活動花絮，各校於訊息中，可附加照片、檔案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招生海報，各校可上傳招生海報，並編輯連結網址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>
              <a:buFontTx/>
              <a:buChar char="-"/>
            </a:pPr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權限</a:t>
            </a:r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marL="285750"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管理者 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統籌中心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使用者 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各盟校</a:t>
            </a:r>
            <a:r>
              <a:rPr lang="en-US" altLang="zh-TW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229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6"/>
          <p:cNvSpPr>
            <a:spLocks noGrp="1"/>
          </p:cNvSpPr>
          <p:nvPr>
            <p:ph idx="10"/>
          </p:nvPr>
        </p:nvSpPr>
        <p:spPr>
          <a:xfrm>
            <a:off x="1702024" y="1196752"/>
            <a:ext cx="7200800" cy="5472608"/>
          </a:xfrm>
        </p:spPr>
        <p:txBody>
          <a:bodyPr/>
          <a:lstStyle/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與會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人員請至前方電腦，自行建立帳號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包含</a:t>
            </a:r>
            <a:r>
              <a:rPr lang="en-US" altLang="zh-TW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電子郵件</a:t>
            </a:r>
            <a:r>
              <a:rPr lang="en-US" altLang="zh-TW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識別</a:t>
            </a:r>
            <a:r>
              <a:rPr lang="en-US" altLang="zh-TW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、密碼</a:t>
            </a:r>
            <a:r>
              <a:rPr lang="en-US" altLang="zh-TW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至少</a:t>
            </a:r>
            <a:r>
              <a:rPr lang="en-US" altLang="zh-TW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6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位字元</a:t>
            </a:r>
            <a:r>
              <a:rPr lang="en-US" altLang="zh-TW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、姓名、單位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完成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後請回座，並開啟電腦以該帳號登入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管理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者未來得自行建立使用者帳號、管理既有帳號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92971" y="159861"/>
            <a:ext cx="7200800" cy="964883"/>
          </a:xfrm>
        </p:spPr>
        <p:txBody>
          <a:bodyPr/>
          <a:lstStyle/>
          <a:p>
            <a:r>
              <a:rPr lang="zh-TW" altLang="en-US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帳號建立</a:t>
            </a:r>
            <a:endParaRPr lang="en-US" altLang="zh-TW" sz="36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/>
          <a:stretch>
            <a:fillRect/>
          </a:stretch>
        </p:blipFill>
        <p:spPr>
          <a:xfrm>
            <a:off x="3355033" y="1197427"/>
            <a:ext cx="3876675" cy="322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9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92971" y="159861"/>
            <a:ext cx="7200800" cy="964883"/>
          </a:xfrm>
        </p:spPr>
        <p:txBody>
          <a:bodyPr/>
          <a:lstStyle/>
          <a:p>
            <a:r>
              <a:rPr lang="zh-TW" altLang="en-US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上機實作</a:t>
            </a:r>
            <a:r>
              <a:rPr lang="en-US" altLang="zh-TW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消息上稿與維護</a:t>
            </a:r>
            <a:endParaRPr lang="en-US" altLang="zh-TW" sz="36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  <p:sp>
        <p:nvSpPr>
          <p:cNvPr id="8" name="Content Placeholder 6"/>
          <p:cNvSpPr>
            <a:spLocks noGrp="1"/>
          </p:cNvSpPr>
          <p:nvPr>
            <p:ph idx="10"/>
          </p:nvPr>
        </p:nvSpPr>
        <p:spPr>
          <a:xfrm>
            <a:off x="1702024" y="1196752"/>
            <a:ext cx="7200800" cy="5472608"/>
          </a:xfrm>
        </p:spPr>
        <p:txBody>
          <a:bodyPr/>
          <a:lstStyle/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建立消息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標題、描述、內容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活動時間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活動類別 </a:t>
            </a:r>
            <a:r>
              <a:rPr lang="en-US" altLang="zh-TW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內建六種類別</a:t>
            </a:r>
            <a:r>
              <a:rPr lang="en-US" altLang="zh-TW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</a:p>
          <a:p>
            <a:pPr indent="-285750"/>
            <a:r>
              <a:rPr lang="zh-TW" altLang="en-US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會議</a:t>
            </a:r>
            <a:r>
              <a:rPr lang="en-US" altLang="zh-TW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/</a:t>
            </a:r>
            <a:r>
              <a:rPr lang="zh-TW" altLang="en-US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座談會、研討會、</a:t>
            </a:r>
            <a:r>
              <a:rPr lang="zh-TW" altLang="en-US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教育</a:t>
            </a:r>
            <a:r>
              <a:rPr lang="zh-TW" altLang="en-US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訓練、</a:t>
            </a:r>
            <a:r>
              <a:rPr lang="zh-TW" altLang="en-US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活動 </a:t>
            </a:r>
            <a:r>
              <a:rPr lang="en-US" altLang="zh-TW" sz="12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sz="12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如</a:t>
            </a:r>
            <a:r>
              <a:rPr lang="en-US" altLang="zh-TW" sz="12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12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路跑、聯誼</a:t>
            </a:r>
            <a:r>
              <a:rPr lang="en-US" altLang="zh-TW" sz="12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  <a:r>
              <a:rPr lang="zh-TW" altLang="en-US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、</a:t>
            </a:r>
            <a:r>
              <a:rPr lang="zh-TW" altLang="en-US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消息</a:t>
            </a:r>
            <a:r>
              <a:rPr lang="en-US" altLang="zh-TW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/</a:t>
            </a:r>
            <a:r>
              <a:rPr lang="zh-TW" altLang="en-US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公告 </a:t>
            </a:r>
            <a:r>
              <a:rPr lang="en-US" altLang="zh-TW" sz="12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sz="12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如</a:t>
            </a:r>
            <a:r>
              <a:rPr lang="en-US" altLang="zh-TW" sz="12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12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選課</a:t>
            </a:r>
            <a:r>
              <a:rPr lang="en-US" altLang="zh-TW" sz="12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  <a:r>
              <a:rPr lang="zh-TW" altLang="en-US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、</a:t>
            </a:r>
            <a:r>
              <a:rPr lang="zh-TW" altLang="en-US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其他</a:t>
            </a:r>
            <a:endParaRPr lang="en-US" altLang="zh-TW" dirty="0" smtClean="0">
              <a:solidFill>
                <a:schemeClr val="accent3">
                  <a:lumMod val="75000"/>
                </a:schemeClr>
              </a:solidFill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發布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管理者設為熱門消息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5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92971" y="2924944"/>
            <a:ext cx="7200800" cy="964883"/>
          </a:xfrm>
        </p:spPr>
        <p:txBody>
          <a:bodyPr/>
          <a:lstStyle/>
          <a:p>
            <a:pPr algn="ctr"/>
            <a:r>
              <a:rPr lang="zh-TW" altLang="en-US" sz="36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茶敘與討論時間 </a:t>
            </a:r>
            <a:r>
              <a:rPr lang="en-US" altLang="zh-TW" sz="3600" dirty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(10 min)</a:t>
            </a:r>
          </a:p>
        </p:txBody>
      </p:sp>
    </p:spTree>
    <p:extLst>
      <p:ext uri="{BB962C8B-B14F-4D97-AF65-F5344CB8AC3E}">
        <p14:creationId xmlns:p14="http://schemas.microsoft.com/office/powerpoint/2010/main" val="24152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92971" y="159861"/>
            <a:ext cx="7200800" cy="964883"/>
          </a:xfrm>
        </p:spPr>
        <p:txBody>
          <a:bodyPr/>
          <a:lstStyle/>
          <a:p>
            <a:r>
              <a:rPr lang="zh-TW" altLang="en-US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上機實作</a:t>
            </a:r>
            <a:r>
              <a:rPr lang="en-US" altLang="zh-TW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3600" dirty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 花絮上傳</a:t>
            </a:r>
            <a:endParaRPr lang="en-US" altLang="zh-TW" sz="36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  <p:sp>
        <p:nvSpPr>
          <p:cNvPr id="8" name="Content Placeholder 6"/>
          <p:cNvSpPr>
            <a:spLocks noGrp="1"/>
          </p:cNvSpPr>
          <p:nvPr>
            <p:ph idx="10"/>
          </p:nvPr>
        </p:nvSpPr>
        <p:spPr>
          <a:xfrm>
            <a:off x="1702024" y="1196752"/>
            <a:ext cx="7200800" cy="5472608"/>
          </a:xfrm>
        </p:spPr>
        <p:txBody>
          <a:bodyPr/>
          <a:lstStyle/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挑選該校消息，上傳花絮照片 </a:t>
            </a:r>
            <a:r>
              <a:rPr lang="en-US" altLang="zh-TW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(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將自動縮為符合尺寸 </a:t>
            </a:r>
            <a:r>
              <a:rPr lang="en-US" altLang="zh-TW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1200</a:t>
            </a:r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寬</a:t>
            </a:r>
            <a:r>
              <a:rPr lang="en-US" altLang="zh-TW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)</a:t>
            </a:r>
          </a:p>
          <a:p>
            <a:pPr indent="-285750"/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提醒</a:t>
            </a:r>
            <a:r>
              <a:rPr lang="en-US" altLang="zh-TW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:</a:t>
            </a:r>
            <a:r>
              <a:rPr lang="zh-TW" altLang="en-US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最佳尺寸為 </a:t>
            </a:r>
            <a:r>
              <a:rPr lang="en-US" altLang="zh-TW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1200px</a:t>
            </a:r>
            <a:r>
              <a:rPr lang="zh-TW" altLang="en-US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 </a:t>
            </a:r>
            <a:r>
              <a:rPr lang="en-US" altLang="zh-TW" sz="1800" dirty="0" smtClean="0">
                <a:solidFill>
                  <a:schemeClr val="accent3">
                    <a:lumMod val="75000"/>
                  </a:schemeClr>
                </a:solidFill>
                <a:latin typeface="jf金萱鮮摘2.1" panose="020B0600000000000000" pitchFamily="34" charset="-120"/>
                <a:ea typeface="jf金萱鮮摘2.1" panose="020B0600000000000000" pitchFamily="34" charset="-120"/>
              </a:rPr>
              <a:t>* 900px (72dpi)</a:t>
            </a: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修改照片標題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刪除照片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endParaRPr lang="en-US" altLang="zh-TW" sz="1800" dirty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  <a:p>
            <a:pPr indent="-285750"/>
            <a:r>
              <a:rPr lang="zh-TW" altLang="en-US" sz="1800" dirty="0" smtClean="0">
                <a:latin typeface="jf金萱鮮摘2.1" panose="020B0600000000000000" pitchFamily="34" charset="-120"/>
                <a:ea typeface="jf金萱鮮摘2.1" panose="020B0600000000000000" pitchFamily="34" charset="-120"/>
              </a:rPr>
              <a:t>預覽該則消息</a:t>
            </a:r>
            <a:endParaRPr lang="en-US" altLang="zh-TW" sz="1800" dirty="0" smtClean="0">
              <a:latin typeface="jf金萱鮮摘2.1" panose="020B0600000000000000" pitchFamily="34" charset="-120"/>
              <a:ea typeface="jf金萱鮮摘2.1" panose="020B06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36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931</Words>
  <Application>Microsoft Office PowerPoint</Application>
  <PresentationFormat>如螢幕大小 (4:3)</PresentationFormat>
  <Paragraphs>164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jf金萱鮮摘2.1</vt:lpstr>
      <vt:lpstr>맑은 고딕</vt:lpstr>
      <vt:lpstr>新細明體</vt:lpstr>
      <vt:lpstr>Arial</vt:lpstr>
      <vt:lpstr>Calibri</vt:lpstr>
      <vt:lpstr>Office Theme</vt:lpstr>
      <vt:lpstr>Custom Design</vt:lpstr>
      <vt:lpstr>PowerPoint 簡報</vt:lpstr>
      <vt:lpstr>u9 website administration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Jerry</cp:lastModifiedBy>
  <cp:revision>90</cp:revision>
  <cp:lastPrinted>2017-03-24T08:57:16Z</cp:lastPrinted>
  <dcterms:created xsi:type="dcterms:W3CDTF">2014-04-01T16:35:38Z</dcterms:created>
  <dcterms:modified xsi:type="dcterms:W3CDTF">2017-03-24T09:04:12Z</dcterms:modified>
</cp:coreProperties>
</file>